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67" r:id="rId3"/>
    <p:sldId id="256" r:id="rId4"/>
    <p:sldId id="257" r:id="rId5"/>
    <p:sldId id="258" r:id="rId6"/>
    <p:sldId id="259" r:id="rId7"/>
    <p:sldId id="263" r:id="rId8"/>
    <p:sldId id="269" r:id="rId9"/>
    <p:sldId id="262" r:id="rId10"/>
    <p:sldId id="260" r:id="rId11"/>
    <p:sldId id="264" r:id="rId12"/>
    <p:sldId id="265" r:id="rId13"/>
    <p:sldId id="266" r:id="rId14"/>
    <p:sldId id="270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58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14CDE-16DE-47CB-9469-2F527BDB006E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95592-3E2E-4A88-A495-697CC63449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354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759894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669622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zs-mozartova.c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cs.wikipedia.org/wiki/Soubor:Dalton_John_desk.jpg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2699792" y="2132856"/>
            <a:ext cx="4032448" cy="417646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atomu vodíku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4067944" y="3429000"/>
            <a:ext cx="1512168" cy="15841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Elipsa 4"/>
          <p:cNvSpPr/>
          <p:nvPr/>
        </p:nvSpPr>
        <p:spPr>
          <a:xfrm>
            <a:off x="4499992" y="3861048"/>
            <a:ext cx="648072" cy="6480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6" name="Elipsa 5"/>
          <p:cNvSpPr/>
          <p:nvPr/>
        </p:nvSpPr>
        <p:spPr>
          <a:xfrm>
            <a:off x="5220072" y="2780928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971600" y="5085184"/>
            <a:ext cx="2736304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nejjednodušší atom 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2411760" y="1196752"/>
            <a:ext cx="432048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1,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1,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1</a:t>
            </a:r>
            <a:endParaRPr lang="cs-CZ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2\AppData\Local\Microsoft\Windows\Temporary Internet Files\Content.IE5\59Y2L20L\MC9004377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645024"/>
            <a:ext cx="1854200" cy="1666875"/>
          </a:xfrm>
          <a:prstGeom prst="rect">
            <a:avLst/>
          </a:prstGeom>
          <a:noFill/>
        </p:spPr>
      </p:pic>
      <p:sp>
        <p:nvSpPr>
          <p:cNvPr id="3" name="Obdélník 2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2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55576" y="1844824"/>
            <a:ext cx="7632848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Nakresli stavbu atomu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  <a:hlinkClick r:id="rId3" action="ppaction://hlinksldjump"/>
              </a:rPr>
              <a:t>helia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 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  <a:hlinkClick r:id="rId4" action="ppaction://hlinksldjump"/>
              </a:rPr>
              <a:t>lithia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2699792" y="2132856"/>
            <a:ext cx="4032448" cy="417646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atomu helia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4067944" y="3429000"/>
            <a:ext cx="1512168" cy="15841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Elipsa 4"/>
          <p:cNvSpPr/>
          <p:nvPr/>
        </p:nvSpPr>
        <p:spPr>
          <a:xfrm>
            <a:off x="4211960" y="3573016"/>
            <a:ext cx="792088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6" name="Elipsa 5"/>
          <p:cNvSpPr/>
          <p:nvPr/>
        </p:nvSpPr>
        <p:spPr>
          <a:xfrm>
            <a:off x="5220072" y="2780928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483768" y="1196752"/>
            <a:ext cx="432048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2,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2,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2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4644008" y="4221088"/>
            <a:ext cx="792088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11" name="Elipsa 10"/>
          <p:cNvSpPr/>
          <p:nvPr/>
        </p:nvSpPr>
        <p:spPr>
          <a:xfrm>
            <a:off x="3419872" y="4725144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12" name="Šipka doleva 11">
            <a:hlinkClick r:id="rId2" action="ppaction://hlinksldjump"/>
          </p:cNvPr>
          <p:cNvSpPr/>
          <p:nvPr/>
        </p:nvSpPr>
        <p:spPr>
          <a:xfrm>
            <a:off x="971600" y="1124744"/>
            <a:ext cx="1152128" cy="792088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2699792" y="2132856"/>
            <a:ext cx="4032448" cy="417646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atomu lithia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4067944" y="3429000"/>
            <a:ext cx="1512168" cy="15841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Elipsa 4"/>
          <p:cNvSpPr/>
          <p:nvPr/>
        </p:nvSpPr>
        <p:spPr>
          <a:xfrm>
            <a:off x="4211960" y="3573016"/>
            <a:ext cx="792088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6" name="Elipsa 5"/>
          <p:cNvSpPr/>
          <p:nvPr/>
        </p:nvSpPr>
        <p:spPr>
          <a:xfrm>
            <a:off x="4427984" y="2492896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483768" y="1196752"/>
            <a:ext cx="432048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3,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3,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3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4355976" y="4293096"/>
            <a:ext cx="792088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11" name="Elipsa 10"/>
          <p:cNvSpPr/>
          <p:nvPr/>
        </p:nvSpPr>
        <p:spPr>
          <a:xfrm>
            <a:off x="3347864" y="4725144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12" name="Elipsa 11"/>
          <p:cNvSpPr/>
          <p:nvPr/>
        </p:nvSpPr>
        <p:spPr>
          <a:xfrm>
            <a:off x="5508104" y="4725144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13" name="Elipsa 12"/>
          <p:cNvSpPr/>
          <p:nvPr/>
        </p:nvSpPr>
        <p:spPr>
          <a:xfrm>
            <a:off x="4788024" y="3717032"/>
            <a:ext cx="792088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14" name="Šipka doleva 13">
            <a:hlinkClick r:id="rId2" action="ppaction://hlinksldjump"/>
          </p:cNvPr>
          <p:cNvSpPr/>
          <p:nvPr/>
        </p:nvSpPr>
        <p:spPr>
          <a:xfrm>
            <a:off x="971600" y="1124744"/>
            <a:ext cx="1152128" cy="864096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755575" y="2276872"/>
          <a:ext cx="7632848" cy="4101222"/>
        </p:xfrm>
        <a:graphic>
          <a:graphicData uri="http://schemas.openxmlformats.org/drawingml/2006/table">
            <a:tbl>
              <a:tblPr/>
              <a:tblGrid>
                <a:gridCol w="1526321"/>
                <a:gridCol w="1526321"/>
                <a:gridCol w="1526321"/>
                <a:gridCol w="1526321"/>
                <a:gridCol w="1527564"/>
              </a:tblGrid>
              <a:tr h="600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>
                          <a:latin typeface="Comic Sans MS"/>
                          <a:ea typeface="Calibri"/>
                          <a:cs typeface="Times New Roman"/>
                        </a:rPr>
                        <a:t>prvek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značka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>
                          <a:latin typeface="Comic Sans MS"/>
                          <a:ea typeface="Calibri"/>
                          <a:cs typeface="Times New Roman"/>
                        </a:rPr>
                        <a:t>Z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cs-CZ" sz="3200" baseline="30000" dirty="0" smtClean="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endParaRPr lang="cs-CZ" sz="3200" baseline="30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cs-CZ" sz="3200" baseline="30000">
                          <a:latin typeface="Comic Sans MS"/>
                          <a:ea typeface="Calibri"/>
                          <a:cs typeface="Times New Roman"/>
                        </a:rPr>
                        <a:t>-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>
                          <a:latin typeface="Comic Sans MS"/>
                          <a:ea typeface="Calibri"/>
                          <a:cs typeface="Times New Roman"/>
                        </a:rPr>
                        <a:t>kyslík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O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8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8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8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fosfor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P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15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15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15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vápník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Ca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20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20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20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měď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err="1" smtClean="0">
                          <a:latin typeface="Comic Sans MS"/>
                          <a:ea typeface="Calibri"/>
                          <a:cs typeface="Times New Roman"/>
                        </a:rPr>
                        <a:t>Cu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29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29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29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jod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I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53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53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53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1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55576" y="1628800"/>
            <a:ext cx="7632848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Doplň tabulku.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Šipka doleva 4">
            <a:hlinkClick r:id="rId2" action="ppaction://hlinksldjump"/>
          </p:cNvPr>
          <p:cNvSpPr/>
          <p:nvPr/>
        </p:nvSpPr>
        <p:spPr>
          <a:xfrm>
            <a:off x="899592" y="764704"/>
            <a:ext cx="1152128" cy="504056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323528" y="2132856"/>
            <a:ext cx="8568952" cy="344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sz="1600" b="1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BENEŠ, P. a kol. Základy praktické chemie 1. Praha : FORTUNA, 2006, ISBN 80-7168-879-7. s. 25-26.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Strana 3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[OBR.1]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Henry Roscoe , William Henry Worthington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Joseph Allen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[cit.2013-12-13]. Dostupný pod licencí Public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domain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 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WWW:&lt;http://commons.wikimedia.org/wiki/File:Dalton_John_desk.jpg&gt;.</a:t>
            </a:r>
          </a:p>
          <a:p>
            <a:pPr lvl="0"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Nečíslovaný obrazový materiál je použit z galerie obrázků  a klipartů Microsoft Office.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Miluše Zatloukalová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 a příroda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Chemie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Chemie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Anorganická chemie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Stavba atomu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VY_32_INOVACE_29.11.ZAT.CH.8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13. 12. 2013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755576" y="692696"/>
            <a:ext cx="7632848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7200" b="1" dirty="0" smtClean="0">
                <a:latin typeface="Comic Sans MS" pitchFamily="66" charset="0"/>
              </a:rPr>
              <a:t>ATOM</a:t>
            </a:r>
            <a:endParaRPr lang="cs-CZ" sz="7200" b="1" dirty="0">
              <a:latin typeface="Comic Sans MS" pitchFamily="66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55576" y="2132856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ATOM JE NEJMENŠÍ ČÁSTICE LÁTEK.</a:t>
            </a:r>
            <a:endParaRPr lang="cs-CZ" sz="2800" b="1" dirty="0">
              <a:latin typeface="Comic Sans MS" pitchFamily="66" charset="0"/>
            </a:endParaRPr>
          </a:p>
        </p:txBody>
      </p:sp>
      <p:pic>
        <p:nvPicPr>
          <p:cNvPr id="15362" name="Picture 2" descr="http://upload.wikimedia.org/wikipedia/commons/thumb/3/3f/Dalton_John_desk.jpg/220px-Dalton_John_desk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996952"/>
            <a:ext cx="2592288" cy="3440674"/>
          </a:xfrm>
          <a:prstGeom prst="rect">
            <a:avLst/>
          </a:prstGeom>
          <a:noFill/>
        </p:spPr>
      </p:pic>
      <p:sp>
        <p:nvSpPr>
          <p:cNvPr id="8" name="TextovéPole 7"/>
          <p:cNvSpPr txBox="1"/>
          <p:nvPr/>
        </p:nvSpPr>
        <p:spPr>
          <a:xfrm>
            <a:off x="3779912" y="2996952"/>
            <a:ext cx="4536504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John Dalton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779912" y="3789040"/>
            <a:ext cx="4536504" cy="25545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britský chemik</a:t>
            </a:r>
          </a:p>
          <a:p>
            <a:pPr algn="ctr"/>
            <a:endParaRPr lang="cs-CZ" sz="3200" b="1" dirty="0" smtClean="0">
              <a:latin typeface="Comic Sans MS" pitchFamily="66" charset="0"/>
            </a:endParaRPr>
          </a:p>
          <a:p>
            <a:pPr algn="ctr"/>
            <a:r>
              <a:rPr lang="cs-CZ" sz="3200" dirty="0" smtClean="0">
                <a:latin typeface="Comic Sans MS" pitchFamily="66" charset="0"/>
              </a:rPr>
              <a:t>V 19. století vypracoval učení o stavbě látek z atomů.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27584" y="2996952"/>
            <a:ext cx="71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obr. 1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ipsa 10"/>
          <p:cNvSpPr/>
          <p:nvPr/>
        </p:nvSpPr>
        <p:spPr>
          <a:xfrm>
            <a:off x="2987824" y="3933056"/>
            <a:ext cx="2808312" cy="259228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Stavba atomu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699792" y="1700808"/>
            <a:ext cx="3970959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Atom tvoří 2 části :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55576" y="2924944"/>
            <a:ext cx="2664296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A) jádro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067944" y="2996952"/>
            <a:ext cx="432048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B) elektronový obal</a:t>
            </a:r>
            <a:endParaRPr lang="cs-CZ" sz="3200" dirty="0">
              <a:latin typeface="Comic Sans MS" pitchFamily="66" charset="0"/>
            </a:endParaRPr>
          </a:p>
        </p:txBody>
      </p:sp>
      <p:cxnSp>
        <p:nvCxnSpPr>
          <p:cNvPr id="7" name="Přímá spojovací šipka 6"/>
          <p:cNvCxnSpPr>
            <a:endCxn id="4" idx="0"/>
          </p:cNvCxnSpPr>
          <p:nvPr/>
        </p:nvCxnSpPr>
        <p:spPr>
          <a:xfrm flipH="1">
            <a:off x="2087724" y="2276872"/>
            <a:ext cx="2633552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>
            <a:stCxn id="3" idx="2"/>
            <a:endCxn id="5" idx="0"/>
          </p:cNvCxnSpPr>
          <p:nvPr/>
        </p:nvCxnSpPr>
        <p:spPr>
          <a:xfrm>
            <a:off x="4685272" y="2285583"/>
            <a:ext cx="1542912" cy="7113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Elipsa 9"/>
          <p:cNvSpPr/>
          <p:nvPr/>
        </p:nvSpPr>
        <p:spPr>
          <a:xfrm>
            <a:off x="3923928" y="4797152"/>
            <a:ext cx="936104" cy="86409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763688" y="692696"/>
            <a:ext cx="5990743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Atom tvoří 3 základní částice: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67544" y="2348880"/>
            <a:ext cx="2664296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>
              <a:buAutoNum type="arabicParenR"/>
            </a:pPr>
            <a:r>
              <a:rPr lang="cs-CZ" sz="3200" dirty="0" smtClean="0">
                <a:latin typeface="Comic Sans MS" pitchFamily="66" charset="0"/>
              </a:rPr>
              <a:t>protony </a:t>
            </a:r>
          </a:p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endParaRPr lang="cs-CZ" sz="3200" baseline="30000" dirty="0"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012160" y="2348880"/>
            <a:ext cx="2592288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3) elektrony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endParaRPr lang="cs-CZ" sz="3200" baseline="30000" dirty="0">
              <a:latin typeface="Comic Sans MS" pitchFamily="66" charset="0"/>
            </a:endParaRPr>
          </a:p>
        </p:txBody>
      </p:sp>
      <p:cxnSp>
        <p:nvCxnSpPr>
          <p:cNvPr id="7" name="Přímá spojovací šipka 6"/>
          <p:cNvCxnSpPr/>
          <p:nvPr/>
        </p:nvCxnSpPr>
        <p:spPr>
          <a:xfrm flipH="1">
            <a:off x="2411760" y="1268760"/>
            <a:ext cx="2381524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>
            <a:endCxn id="5" idx="0"/>
          </p:cNvCxnSpPr>
          <p:nvPr/>
        </p:nvCxnSpPr>
        <p:spPr>
          <a:xfrm>
            <a:off x="4788024" y="1268760"/>
            <a:ext cx="2520280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3275856" y="2348880"/>
            <a:ext cx="2664296" cy="1077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2) neutrony  n°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3" name="Zahnutá šipka doleva 22"/>
          <p:cNvSpPr/>
          <p:nvPr/>
        </p:nvSpPr>
        <p:spPr>
          <a:xfrm>
            <a:off x="3563888" y="3717032"/>
            <a:ext cx="936104" cy="1224136"/>
          </a:xfrm>
          <a:prstGeom prst="curved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Zahnutá šipka doprava 23"/>
          <p:cNvSpPr/>
          <p:nvPr/>
        </p:nvSpPr>
        <p:spPr>
          <a:xfrm>
            <a:off x="1259632" y="3717032"/>
            <a:ext cx="1080120" cy="1224136"/>
          </a:xfrm>
          <a:prstGeom prst="curved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539552" y="5157192"/>
            <a:ext cx="3672408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v jádře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355976" y="5157192"/>
            <a:ext cx="432048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v elektronovém obalu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7" name="Šipka dolů 26"/>
          <p:cNvSpPr/>
          <p:nvPr/>
        </p:nvSpPr>
        <p:spPr>
          <a:xfrm>
            <a:off x="7164288" y="3861048"/>
            <a:ext cx="432048" cy="1008112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1" name="Přímá spojovací šipka 30"/>
          <p:cNvCxnSpPr>
            <a:stCxn id="3" idx="2"/>
            <a:endCxn id="21" idx="0"/>
          </p:cNvCxnSpPr>
          <p:nvPr/>
        </p:nvCxnSpPr>
        <p:spPr>
          <a:xfrm flipH="1">
            <a:off x="4608004" y="1277471"/>
            <a:ext cx="151056" cy="107140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467544" y="908720"/>
            <a:ext cx="2664296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>
              <a:buAutoNum type="arabicParenR"/>
            </a:pPr>
            <a:r>
              <a:rPr lang="cs-CZ" sz="3200" dirty="0" smtClean="0">
                <a:latin typeface="Comic Sans MS" pitchFamily="66" charset="0"/>
              </a:rPr>
              <a:t>protony </a:t>
            </a:r>
          </a:p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p+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4869160"/>
            <a:ext cx="2592288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3) elektrony e-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67544" y="2852936"/>
            <a:ext cx="2664296" cy="1077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2) neutrony  n°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203848" y="1196752"/>
            <a:ext cx="5184576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kladný náboj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203848" y="5085184"/>
            <a:ext cx="5256584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záporný náboj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3203848" y="3140968"/>
            <a:ext cx="5184576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bez elektrického náboje</a:t>
            </a:r>
            <a:endParaRPr lang="cs-CZ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755576" y="836712"/>
            <a:ext cx="7632848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</a:rPr>
              <a:t>Protonové číslo </a:t>
            </a:r>
            <a:r>
              <a:rPr lang="cs-CZ" sz="2800" dirty="0" smtClean="0">
                <a:latin typeface="Comic Sans MS" pitchFamily="66" charset="0"/>
              </a:rPr>
              <a:t>vyjadřuje počet protonů v jádře</a:t>
            </a:r>
            <a:r>
              <a:rPr lang="cs-CZ" sz="2800" dirty="0" smtClean="0">
                <a:latin typeface="Comic Sans MS" pitchFamily="66" charset="0"/>
                <a:cs typeface="Arial" charset="0"/>
              </a:rPr>
              <a:t>, značíme ho 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Z</a:t>
            </a:r>
          </a:p>
          <a:p>
            <a:pPr algn="ctr"/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(najdeme v periodické tabulce prvků)</a:t>
            </a:r>
            <a:r>
              <a:rPr lang="cs-CZ" sz="2800" dirty="0" smtClean="0">
                <a:latin typeface="Comic Sans MS" pitchFamily="66" charset="0"/>
              </a:rPr>
              <a:t>.</a:t>
            </a:r>
          </a:p>
        </p:txBody>
      </p:sp>
      <p:sp>
        <p:nvSpPr>
          <p:cNvPr id="9" name="Obdélník 8"/>
          <p:cNvSpPr/>
          <p:nvPr/>
        </p:nvSpPr>
        <p:spPr>
          <a:xfrm>
            <a:off x="755576" y="2636912"/>
            <a:ext cx="7632848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</a:rPr>
              <a:t>ATOM JE JAKO CELEK ELEKTRICKY NEUTRÁLNÍ.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55576" y="4005064"/>
            <a:ext cx="7632848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Z toho vyplývá, že </a:t>
            </a:r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</a:rPr>
              <a:t>počet protonů </a:t>
            </a:r>
            <a:r>
              <a:rPr lang="cs-CZ" sz="2800" dirty="0" smtClean="0">
                <a:latin typeface="Comic Sans MS" pitchFamily="66" charset="0"/>
              </a:rPr>
              <a:t>(kladných částic)</a:t>
            </a:r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cs-CZ" sz="2800" dirty="0" smtClean="0">
                <a:latin typeface="Comic Sans MS" pitchFamily="66" charset="0"/>
              </a:rPr>
              <a:t>v jádře</a:t>
            </a:r>
            <a:r>
              <a:rPr lang="cs-CZ" sz="2800" dirty="0" smtClean="0">
                <a:latin typeface="Comic Sans MS" pitchFamily="66" charset="0"/>
                <a:cs typeface="Arial" charset="0"/>
              </a:rPr>
              <a:t> 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je stejný jako</a:t>
            </a:r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  <a:cs typeface="Arial" charset="0"/>
              </a:rPr>
              <a:t> počet elektronů</a:t>
            </a:r>
            <a:r>
              <a:rPr lang="cs-CZ" sz="2800" dirty="0" smtClean="0">
                <a:latin typeface="Comic Sans MS" pitchFamily="66" charset="0"/>
                <a:cs typeface="Arial" charset="0"/>
              </a:rPr>
              <a:t> (záporných částic) v elektronovém obalu.</a:t>
            </a:r>
            <a:endParaRPr lang="cs-CZ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755575" y="2276872"/>
          <a:ext cx="7632848" cy="4101222"/>
        </p:xfrm>
        <a:graphic>
          <a:graphicData uri="http://schemas.openxmlformats.org/drawingml/2006/table">
            <a:tbl>
              <a:tblPr/>
              <a:tblGrid>
                <a:gridCol w="1526321"/>
                <a:gridCol w="1526321"/>
                <a:gridCol w="1526321"/>
                <a:gridCol w="1526321"/>
                <a:gridCol w="1527564"/>
              </a:tblGrid>
              <a:tr h="600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>
                          <a:latin typeface="Comic Sans MS"/>
                          <a:ea typeface="Calibri"/>
                          <a:cs typeface="Times New Roman"/>
                        </a:rPr>
                        <a:t>prvek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značka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Z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cs-CZ" sz="3200" baseline="30000" dirty="0" smtClean="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endParaRPr lang="cs-CZ" sz="3200" baseline="30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cs-CZ" sz="3200" baseline="30000">
                          <a:latin typeface="Comic Sans MS"/>
                          <a:ea typeface="Calibri"/>
                          <a:cs typeface="Times New Roman"/>
                        </a:rPr>
                        <a:t>-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>
                          <a:latin typeface="Comic Sans MS"/>
                          <a:ea typeface="Calibri"/>
                          <a:cs typeface="Times New Roman"/>
                        </a:rPr>
                        <a:t>kyslík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fosfor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vápník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měď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jod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1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55576" y="1628800"/>
            <a:ext cx="7632848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  <a:hlinkClick r:id="rId2" action="ppaction://hlinksldjump"/>
              </a:rPr>
              <a:t>Doplň tabulku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5" name="Picture 2" descr="C:\Users\PC2\AppData\Local\Microsoft\Windows\Temporary Internet Files\Content.IE5\59Y2L20L\MC90043779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60648"/>
            <a:ext cx="1854200" cy="1666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755576" y="908720"/>
            <a:ext cx="7632848" cy="33843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403648" y="1628800"/>
            <a:ext cx="266429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protony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endParaRPr lang="cs-CZ" sz="3200" baseline="300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5148064" y="1628800"/>
            <a:ext cx="2664296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neutrony  n°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907704" y="3212976"/>
            <a:ext cx="540060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NUKLEONY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755576" y="4653136"/>
            <a:ext cx="7632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</a:rPr>
              <a:t>Nukleonové číslo </a:t>
            </a:r>
            <a:r>
              <a:rPr lang="cs-CZ" sz="2800" dirty="0" smtClean="0">
                <a:latin typeface="Comic Sans MS" pitchFamily="66" charset="0"/>
              </a:rPr>
              <a:t>vyjadřuje počet nukleonů</a:t>
            </a:r>
            <a:r>
              <a:rPr lang="cs-CZ" sz="2800" dirty="0" smtClean="0">
                <a:latin typeface="Comic Sans MS" pitchFamily="66" charset="0"/>
                <a:cs typeface="Arial" charset="0"/>
              </a:rPr>
              <a:t> , tj. součet všech protonů a neutronů v jádře, značíme 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A. </a:t>
            </a:r>
          </a:p>
        </p:txBody>
      </p:sp>
      <p:cxnSp>
        <p:nvCxnSpPr>
          <p:cNvPr id="19" name="Přímá spojovací šipka 18"/>
          <p:cNvCxnSpPr>
            <a:stCxn id="4" idx="2"/>
            <a:endCxn id="25" idx="0"/>
          </p:cNvCxnSpPr>
          <p:nvPr/>
        </p:nvCxnSpPr>
        <p:spPr>
          <a:xfrm>
            <a:off x="2735796" y="2213575"/>
            <a:ext cx="1872208" cy="9994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>
            <a:stCxn id="21" idx="2"/>
            <a:endCxn id="25" idx="0"/>
          </p:cNvCxnSpPr>
          <p:nvPr/>
        </p:nvCxnSpPr>
        <p:spPr>
          <a:xfrm flipH="1">
            <a:off x="4608004" y="2213575"/>
            <a:ext cx="1872208" cy="9994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445</Words>
  <Application>Microsoft Office PowerPoint</Application>
  <PresentationFormat>Předvádění na obrazovce (4:3)</PresentationFormat>
  <Paragraphs>142</Paragraphs>
  <Slides>15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Comic Sans MS</vt:lpstr>
      <vt:lpstr>Courier New</vt:lpstr>
      <vt:lpstr>Times New Roman</vt:lpstr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PC2</dc:creator>
  <cp:lastModifiedBy>Dočkalová Karla - ZŠ a MŠ Štramberk</cp:lastModifiedBy>
  <cp:revision>12</cp:revision>
  <dcterms:created xsi:type="dcterms:W3CDTF">2013-12-12T09:13:59Z</dcterms:created>
  <dcterms:modified xsi:type="dcterms:W3CDTF">2015-10-15T17:10:48Z</dcterms:modified>
</cp:coreProperties>
</file>